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8"/>
  </p:notesMasterIdLst>
  <p:handoutMasterIdLst>
    <p:handoutMasterId r:id="rId19"/>
  </p:handoutMasterIdLst>
  <p:sldIdLst>
    <p:sldId id="257" r:id="rId2"/>
    <p:sldId id="385" r:id="rId3"/>
    <p:sldId id="380" r:id="rId4"/>
    <p:sldId id="318" r:id="rId5"/>
    <p:sldId id="379" r:id="rId6"/>
    <p:sldId id="384" r:id="rId7"/>
    <p:sldId id="386" r:id="rId8"/>
    <p:sldId id="375" r:id="rId9"/>
    <p:sldId id="330" r:id="rId10"/>
    <p:sldId id="372" r:id="rId11"/>
    <p:sldId id="381" r:id="rId12"/>
    <p:sldId id="382" r:id="rId13"/>
    <p:sldId id="388" r:id="rId14"/>
    <p:sldId id="387" r:id="rId15"/>
    <p:sldId id="383" r:id="rId16"/>
    <p:sldId id="374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D63"/>
    <a:srgbClr val="559028"/>
    <a:srgbClr val="63A216"/>
    <a:srgbClr val="5A2781"/>
    <a:srgbClr val="60943C"/>
    <a:srgbClr val="45A216"/>
    <a:srgbClr val="59A018"/>
    <a:srgbClr val="9E5ECE"/>
    <a:srgbClr val="461E64"/>
    <a:srgbClr val="BF95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–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99" autoAdjust="0"/>
    <p:restoredTop sz="95816"/>
  </p:normalViewPr>
  <p:slideViewPr>
    <p:cSldViewPr snapToGrid="0">
      <p:cViewPr varScale="1">
        <p:scale>
          <a:sx n="121" d="100"/>
          <a:sy n="121" d="100"/>
        </p:scale>
        <p:origin x="1288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3E5BDF-D390-49B2-8D87-5491621D0FB0}" type="datetimeFigureOut">
              <a:rPr lang="en-US" smtClean="0"/>
              <a:t>5/5/24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CCE60-B3FC-4979-81A3-77C74F944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387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20.png>
</file>

<file path=ppt/media/image13.jpg>
</file>

<file path=ppt/media/image14.png>
</file>

<file path=ppt/media/image15.png>
</file>

<file path=ppt/media/image16.jpeg>
</file>

<file path=ppt/media/image17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E82959-C293-42FE-B2D8-A8A4F2D8E1FF}" type="datetimeFigureOut">
              <a:rPr lang="en-US" smtClean="0"/>
              <a:t>5/5/24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F1B81-2517-46B0-A04B-104519EE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255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4" name="Rectangle 2">
            <a:extLst>
              <a:ext uri="{FF2B5EF4-FFF2-40B4-BE49-F238E27FC236}">
                <a16:creationId xmlns:a16="http://schemas.microsoft.com/office/drawing/2014/main" id="{E1E93C04-FD22-499A-ACF7-70764FB9D27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3650" y="725488"/>
            <a:ext cx="4776788" cy="3582987"/>
          </a:xfrm>
          <a:ln/>
        </p:spPr>
      </p:sp>
      <p:sp>
        <p:nvSpPr>
          <p:cNvPr id="207875" name="Rectangle 3">
            <a:extLst>
              <a:ext uri="{FF2B5EF4-FFF2-40B4-BE49-F238E27FC236}">
                <a16:creationId xmlns:a16="http://schemas.microsoft.com/office/drawing/2014/main" id="{DCCDE999-1BD0-419A-8B2E-8A109FE8C0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87363" y="4475163"/>
            <a:ext cx="6327775" cy="4314825"/>
          </a:xfrm>
        </p:spPr>
        <p:txBody>
          <a:bodyPr/>
          <a:lstStyle/>
          <a:p>
            <a:r>
              <a:rPr lang="en-US" altLang="en-US"/>
              <a:t>American Airlines</a:t>
            </a:r>
            <a:br>
              <a:rPr lang="en-US" altLang="en-US"/>
            </a:br>
            <a:r>
              <a:rPr lang="en-US" altLang="en-US"/>
              <a:t>  Optimal crew scheduling saves $20 million/year</a:t>
            </a:r>
            <a:br>
              <a:rPr lang="en-US" altLang="en-US"/>
            </a:br>
            <a:r>
              <a:rPr lang="en-US" altLang="en-US"/>
              <a:t>   Optimal yield management contributes $500 million per year</a:t>
            </a:r>
          </a:p>
          <a:p>
            <a:r>
              <a:rPr lang="en-US" altLang="en-US"/>
              <a:t>Revenue management saves National Car rental $56 million in one year</a:t>
            </a:r>
          </a:p>
          <a:p>
            <a:r>
              <a:rPr lang="en-US" altLang="en-US"/>
              <a:t>Better truck dispatching at Reynolds Metals improves on-time delivery and reduces annual freight costs by $7 million</a:t>
            </a:r>
          </a:p>
          <a:p>
            <a:r>
              <a:rPr lang="en-US" altLang="en-US"/>
              <a:t>Improved shipment routing saves Yellow freight over $17.3 million/year</a:t>
            </a:r>
          </a:p>
          <a:p>
            <a:r>
              <a:rPr lang="en-US" altLang="en-US"/>
              <a:t>GTE local access capacity expansion saves $30 million per year</a:t>
            </a:r>
          </a:p>
          <a:p>
            <a:r>
              <a:rPr lang="en-US" altLang="en-US"/>
              <a:t>Optimizing its global supply chains saves Digital Equipment over $300 million</a:t>
            </a:r>
          </a:p>
          <a:p>
            <a:r>
              <a:rPr lang="en-US" altLang="en-US"/>
              <a:t>Restructuring North America operations, Proctor and Gamble reduces plants by 20%, saving $200 million/year</a:t>
            </a:r>
          </a:p>
          <a:p>
            <a:r>
              <a:rPr lang="en-US" altLang="en-US"/>
              <a:t>Taha Steel (India) maximizes production in response to power shortages contributing $73 million</a:t>
            </a:r>
          </a:p>
          <a:p>
            <a:r>
              <a:rPr lang="en-US" altLang="en-US"/>
              <a:t>Improved production planning at Sadia (Brazil) saves $50 million over three years</a:t>
            </a:r>
          </a:p>
          <a:p>
            <a:r>
              <a:rPr lang="en-US" altLang="en-US"/>
              <a:t>Production optimization at Harris Corporation improves on-time deliveries from 75% to 90%</a:t>
            </a:r>
          </a:p>
          <a:p>
            <a:r>
              <a:rPr lang="en-US" altLang="en-US"/>
              <a:t>Optimal traffic control of the Hanshin Expressway in Osaka saves 17 million driver hours with benefits of $320 million</a:t>
            </a:r>
          </a:p>
          <a:p>
            <a:r>
              <a:rPr lang="en-US" altLang="en-US"/>
              <a:t>Better scheduling of hydro and thermal generating units saves Southern Company $140 million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5552-2259-4235-98D6-BA14F811619F}" type="datetime1">
              <a:rPr lang="en-US" smtClean="0"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1" y="6482492"/>
            <a:ext cx="385391" cy="395416"/>
          </a:xfrm>
        </p:spPr>
        <p:txBody>
          <a:bodyPr/>
          <a:lstStyle>
            <a:lvl1pPr algn="ctr">
              <a:defRPr/>
            </a:lvl1pPr>
          </a:lstStyle>
          <a:p>
            <a:fld id="{37725A0F-5DD8-4075-BE25-7B6B55A0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556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F5EA-DAFF-4544-BAFD-203E722ADDC7}" type="datetime1">
              <a:rPr lang="en-US" smtClean="0"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846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F1159-88D3-4BAA-9F49-AA42ED1595D5}" type="datetime1">
              <a:rPr lang="en-US" smtClean="0"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919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41DEE-4B9C-4388-92E5-5A38C2C70FCC}" type="datetime1">
              <a:rPr lang="en-US" smtClean="0"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14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95C6A-542C-4F7A-B846-EE3D512DA6E7}" type="datetime1">
              <a:rPr lang="en-US" smtClean="0"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474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94C5-B47B-4BF6-A4A7-9AF8AA6BE6E1}" type="datetime1">
              <a:rPr lang="en-US" smtClean="0"/>
              <a:t>5/5/24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5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CCD53-C093-45AE-AB04-3532C11AFCD4}" type="datetime1">
              <a:rPr lang="en-US" smtClean="0"/>
              <a:t>5/5/24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117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5671B-31C6-4B2C-97CD-1B60D2791A68}" type="datetime1">
              <a:rPr lang="en-US" smtClean="0"/>
              <a:t>5/5/24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19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63DD8-37C9-40CD-AE4C-0CBC32AB4DFF}" type="datetime1">
              <a:rPr lang="en-US" smtClean="0"/>
              <a:t>5/5/24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4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F10D2-0F94-4C0E-AB13-31931C29EAC8}" type="datetime1">
              <a:rPr lang="en-US" smtClean="0"/>
              <a:t>5/5/24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259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42329-A017-43F3-96E5-0A7D7810A3C5}" type="datetime1">
              <a:rPr lang="en-US" smtClean="0"/>
              <a:t>5/5/24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615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8634" y="1253331"/>
            <a:ext cx="8534919" cy="49253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Rectangle 5"/>
          <p:cNvSpPr>
            <a:spLocks noChangeArrowheads="1"/>
          </p:cNvSpPr>
          <p:nvPr/>
        </p:nvSpPr>
        <p:spPr bwMode="auto">
          <a:xfrm rot="10800000">
            <a:off x="0" y="7022"/>
            <a:ext cx="9144000" cy="93934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/>
              </a:gs>
            </a:gsLst>
            <a:lin ang="10800000" scaled="1"/>
            <a:tileRect/>
          </a:gradFill>
          <a:ln>
            <a:noFill/>
          </a:ln>
        </p:spPr>
        <p:txBody>
          <a:bodyPr wrap="none" lIns="45720" rIns="45720" anchor="ctr"/>
          <a:lstStyle/>
          <a:p>
            <a:pPr eaLnBrk="0" latinLnBrk="0" hangingPunct="0">
              <a:buClr>
                <a:srgbClr val="328030"/>
              </a:buClr>
              <a:buFontTx/>
              <a:buChar char="•"/>
            </a:pPr>
            <a:endParaRPr kumimoji="0" lang="en-GB" sz="1200" b="1" dirty="0"/>
          </a:p>
        </p:txBody>
      </p:sp>
      <p:sp>
        <p:nvSpPr>
          <p:cNvPr id="14" name="Rectangle 13"/>
          <p:cNvSpPr/>
          <p:nvPr/>
        </p:nvSpPr>
        <p:spPr>
          <a:xfrm>
            <a:off x="0" y="6502400"/>
            <a:ext cx="9144000" cy="355600"/>
          </a:xfrm>
          <a:prstGeom prst="rect">
            <a:avLst/>
          </a:prstGeom>
          <a:solidFill>
            <a:srgbClr val="043D63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5" name="Rectangle 5"/>
          <p:cNvSpPr>
            <a:spLocks noChangeArrowheads="1"/>
          </p:cNvSpPr>
          <p:nvPr/>
        </p:nvSpPr>
        <p:spPr bwMode="auto">
          <a:xfrm rot="10800000">
            <a:off x="0" y="-1"/>
            <a:ext cx="9144000" cy="955963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FFFFFF"/>
              </a:gs>
            </a:gsLst>
            <a:lin ang="10800000" scaled="1"/>
            <a:tileRect/>
          </a:gradFill>
          <a:ln>
            <a:noFill/>
          </a:ln>
        </p:spPr>
        <p:txBody>
          <a:bodyPr wrap="none" lIns="45720" rIns="45720" anchor="ctr"/>
          <a:lstStyle/>
          <a:p>
            <a:pPr eaLnBrk="0" latinLnBrk="0" hangingPunct="0">
              <a:buClr>
                <a:srgbClr val="328030"/>
              </a:buClr>
              <a:buFontTx/>
              <a:buChar char="•"/>
            </a:pPr>
            <a:endParaRPr kumimoji="0" lang="en-GB" sz="1200" b="1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442992-3AA3-431F-BDF4-A4BFAD6CF1BE}"/>
              </a:ext>
            </a:extLst>
          </p:cNvPr>
          <p:cNvGrpSpPr/>
          <p:nvPr/>
        </p:nvGrpSpPr>
        <p:grpSpPr>
          <a:xfrm>
            <a:off x="-1" y="133005"/>
            <a:ext cx="9143997" cy="822960"/>
            <a:chOff x="-1" y="133005"/>
            <a:chExt cx="9143997" cy="822960"/>
          </a:xfrm>
        </p:grpSpPr>
        <p:sp>
          <p:nvSpPr>
            <p:cNvPr id="18" name="Line 5"/>
            <p:cNvSpPr>
              <a:spLocks noChangeShapeType="1"/>
            </p:cNvSpPr>
            <p:nvPr userDrawn="1"/>
          </p:nvSpPr>
          <p:spPr bwMode="auto">
            <a:xfrm rot="10800000" flipH="1" flipV="1">
              <a:off x="8382631" y="133005"/>
              <a:ext cx="761365" cy="0"/>
            </a:xfrm>
            <a:prstGeom prst="line">
              <a:avLst/>
            </a:prstGeom>
            <a:noFill/>
            <a:ln w="12700">
              <a:solidFill>
                <a:srgbClr val="043D6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9" name="Line 6"/>
            <p:cNvSpPr>
              <a:spLocks noChangeShapeType="1"/>
            </p:cNvSpPr>
            <p:nvPr userDrawn="1"/>
          </p:nvSpPr>
          <p:spPr bwMode="auto">
            <a:xfrm rot="10800000" flipH="1" flipV="1">
              <a:off x="-1" y="955965"/>
              <a:ext cx="8008040" cy="0"/>
            </a:xfrm>
            <a:prstGeom prst="line">
              <a:avLst/>
            </a:prstGeom>
            <a:noFill/>
            <a:ln w="12700">
              <a:solidFill>
                <a:srgbClr val="043D6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0" name="Line 7"/>
            <p:cNvSpPr>
              <a:spLocks noChangeShapeType="1"/>
            </p:cNvSpPr>
            <p:nvPr userDrawn="1"/>
          </p:nvSpPr>
          <p:spPr bwMode="auto">
            <a:xfrm rot="10800000" flipH="1">
              <a:off x="8008039" y="133005"/>
              <a:ext cx="374592" cy="822960"/>
            </a:xfrm>
            <a:prstGeom prst="line">
              <a:avLst/>
            </a:prstGeom>
            <a:noFill/>
            <a:ln w="12700">
              <a:solidFill>
                <a:srgbClr val="043D6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1" name="Oval 20"/>
          <p:cNvSpPr/>
          <p:nvPr/>
        </p:nvSpPr>
        <p:spPr>
          <a:xfrm>
            <a:off x="77673" y="6557875"/>
            <a:ext cx="247696" cy="2495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8494" y="6482492"/>
            <a:ext cx="433074" cy="395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043D63"/>
                </a:solidFill>
              </a:defRPr>
            </a:lvl1pPr>
          </a:lstStyle>
          <a:p>
            <a:fld id="{37725A0F-5DD8-4075-BE25-7B6B55A0793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67396" y="6507160"/>
            <a:ext cx="8957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fld id="{47ACCB7D-6009-44EA-B34C-851D43A01858}" type="datetime1">
              <a:rPr lang="en-US" smtClean="0"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77341" y="6504028"/>
            <a:ext cx="3920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026" name="Picture 2" descr="Image result for university of new haven logo">
            <a:extLst>
              <a:ext uri="{FF2B5EF4-FFF2-40B4-BE49-F238E27FC236}">
                <a16:creationId xmlns:a16="http://schemas.microsoft.com/office/drawing/2014/main" id="{80312952-9AF2-4302-8448-111D45AD9F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8540" y="219125"/>
            <a:ext cx="750257" cy="750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5369" y="99368"/>
            <a:ext cx="8189981" cy="8562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5814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43D63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2">
            <a:extLst>
              <a:ext uri="{FF2B5EF4-FFF2-40B4-BE49-F238E27FC236}">
                <a16:creationId xmlns:a16="http://schemas.microsoft.com/office/drawing/2014/main" id="{2CE4386A-DFD9-49A9-9C11-9EFF7D627F7D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 bwMode="auto">
          <a:xfrm>
            <a:off x="319544" y="1075480"/>
            <a:ext cx="8535988" cy="5878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defRPr sz="3200">
                <a:solidFill>
                  <a:schemeClr val="tx1"/>
                </a:solidFill>
                <a:latin typeface="Tahoma" panose="020B0604030504040204" pitchFamily="34" charset="0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Times New Roman" panose="02020603050405020304" pitchFamily="18" charset="0"/>
              </a:defRPr>
            </a:lvl9pPr>
          </a:lstStyle>
          <a:p>
            <a:pPr algn="ctr">
              <a:spcBef>
                <a:spcPts val="1200"/>
              </a:spcBef>
              <a:buClrTx/>
              <a:buSzTx/>
              <a:buNone/>
            </a:pPr>
            <a:r>
              <a:rPr lang="en-US" altLang="en-US" sz="5400" b="1" dirty="0">
                <a:solidFill>
                  <a:srgbClr val="043D63"/>
                </a:solidFill>
                <a:latin typeface="+mn-lt"/>
              </a:rPr>
              <a:t>Designing the Lego Car and Optimizing the Distance</a:t>
            </a:r>
            <a:endParaRPr lang="en-US" sz="5400" b="1" dirty="0">
              <a:solidFill>
                <a:srgbClr val="043D63"/>
              </a:solidFill>
              <a:highlight>
                <a:srgbClr val="FFFFFF"/>
              </a:highlight>
              <a:latin typeface="+mn-lt"/>
            </a:endParaRPr>
          </a:p>
          <a:p>
            <a:pPr marL="0" indent="0" algn="just">
              <a:buNone/>
            </a:pPr>
            <a:endParaRPr lang="en-IN" sz="2400" b="1" i="0" dirty="0">
              <a:solidFill>
                <a:srgbClr val="043D63"/>
              </a:solidFill>
              <a:effectLst/>
              <a:highlight>
                <a:srgbClr val="FFFFFF"/>
              </a:highlight>
              <a:latin typeface="+mn-lt"/>
              <a:cs typeface="Calibri" panose="020F0502020204030204" pitchFamily="34" charset="0"/>
            </a:endParaRPr>
          </a:p>
          <a:p>
            <a:pPr marL="0" indent="0" algn="just">
              <a:buNone/>
            </a:pPr>
            <a:endParaRPr lang="en-IN" sz="2400" b="1" dirty="0">
              <a:solidFill>
                <a:srgbClr val="043D63"/>
              </a:solidFill>
              <a:highlight>
                <a:srgbClr val="FFFFFF"/>
              </a:highlight>
              <a:latin typeface="+mn-lt"/>
              <a:cs typeface="Calibri" panose="020F0502020204030204" pitchFamily="34" charset="0"/>
            </a:endParaRPr>
          </a:p>
          <a:p>
            <a:pPr marL="0" indent="0" algn="just">
              <a:buNone/>
            </a:pPr>
            <a:endParaRPr lang="en-IN" sz="2800" b="1" i="0" dirty="0">
              <a:solidFill>
                <a:srgbClr val="043D63"/>
              </a:solidFill>
              <a:effectLst/>
              <a:highlight>
                <a:srgbClr val="FFFFFF"/>
              </a:highlight>
              <a:latin typeface="+mn-lt"/>
              <a:cs typeface="Calibri" panose="020F0502020204030204" pitchFamily="34" charset="0"/>
            </a:endParaRPr>
          </a:p>
          <a:p>
            <a:pPr marL="0" indent="0" algn="just">
              <a:buNone/>
            </a:pPr>
            <a:r>
              <a:rPr lang="en-IN" sz="2800" b="1" i="0" dirty="0">
                <a:solidFill>
                  <a:srgbClr val="043D63"/>
                </a:solidFill>
                <a:effectLst/>
                <a:highlight>
                  <a:srgbClr val="FFFFFF"/>
                </a:highlight>
                <a:latin typeface="+mn-lt"/>
                <a:cs typeface="Calibri" panose="020F0502020204030204" pitchFamily="34" charset="0"/>
              </a:rPr>
              <a:t>Team Members</a:t>
            </a:r>
            <a:endParaRPr lang="en-IN" sz="2800" b="0" i="0" dirty="0">
              <a:solidFill>
                <a:srgbClr val="043D63"/>
              </a:solidFill>
              <a:effectLst/>
              <a:highlight>
                <a:srgbClr val="FFFFFF"/>
              </a:highlight>
              <a:latin typeface="+mn-lt"/>
              <a:cs typeface="Calibri" panose="020F050202020403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8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Calibri" panose="020F0502020204030204" pitchFamily="34" charset="0"/>
              </a:rPr>
              <a:t>Manichandra</a:t>
            </a:r>
            <a:r>
              <a:rPr lang="en-IN" sz="2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Calibri" panose="020F0502020204030204" pitchFamily="34" charset="0"/>
              </a:rPr>
              <a:t> </a:t>
            </a:r>
            <a:r>
              <a:rPr lang="en-IN" sz="28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Calibri" panose="020F0502020204030204" pitchFamily="34" charset="0"/>
              </a:rPr>
              <a:t>Domala</a:t>
            </a:r>
            <a:endParaRPr lang="en-IN" sz="2800" dirty="0">
              <a:solidFill>
                <a:srgbClr val="0D0D0D"/>
              </a:solidFill>
              <a:highlight>
                <a:srgbClr val="FFFFFF"/>
              </a:highlight>
              <a:latin typeface="+mn-lt"/>
              <a:cs typeface="Calibri" panose="020F050202020403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8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Calibri" panose="020F0502020204030204" pitchFamily="34" charset="0"/>
              </a:rPr>
              <a:t>Vedanth</a:t>
            </a:r>
            <a:r>
              <a:rPr lang="en-IN" sz="2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Calibri" panose="020F0502020204030204" pitchFamily="34" charset="0"/>
              </a:rPr>
              <a:t> Reddy </a:t>
            </a:r>
            <a:r>
              <a:rPr lang="en-IN" sz="28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Calibri" panose="020F0502020204030204" pitchFamily="34" charset="0"/>
              </a:rPr>
              <a:t>Doddannagari</a:t>
            </a:r>
            <a:endParaRPr lang="en-IN" sz="2800" dirty="0">
              <a:solidFill>
                <a:srgbClr val="0D0D0D"/>
              </a:solidFill>
              <a:highlight>
                <a:srgbClr val="FFFFFF"/>
              </a:highlight>
              <a:latin typeface="+mn-lt"/>
              <a:cs typeface="Calibri" panose="020F050202020403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Calibri" panose="020F0502020204030204" pitchFamily="34" charset="0"/>
              </a:rPr>
              <a:t>Shashank </a:t>
            </a:r>
            <a:r>
              <a:rPr lang="en-IN" sz="28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Calibri" panose="020F0502020204030204" pitchFamily="34" charset="0"/>
              </a:rPr>
              <a:t>Madipelly</a:t>
            </a:r>
            <a:endParaRPr lang="en-IN" sz="28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n-lt"/>
              <a:cs typeface="Calibri" panose="020F0502020204030204" pitchFamily="34" charset="0"/>
            </a:endParaRP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endParaRPr lang="en-US" altLang="en-US" sz="3600" b="1" dirty="0">
              <a:solidFill>
                <a:srgbClr val="043D63"/>
              </a:solidFill>
              <a:latin typeface="+mn-lt"/>
            </a:endParaRPr>
          </a:p>
          <a:p>
            <a:pPr algn="ctr">
              <a:spcBef>
                <a:spcPts val="0"/>
              </a:spcBef>
              <a:buClrTx/>
              <a:buSzTx/>
              <a:buNone/>
            </a:pPr>
            <a:endParaRPr lang="en-US" altLang="en-US" sz="2400" b="1" dirty="0">
              <a:solidFill>
                <a:srgbClr val="000066"/>
              </a:solidFill>
              <a:latin typeface="+mn-lt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F2B1AE-DA3E-4029-8288-AC2741237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1</a:t>
            </a:fld>
            <a:endParaRPr lang="en-US" dirty="0"/>
          </a:p>
        </p:txBody>
      </p:sp>
      <p:pic>
        <p:nvPicPr>
          <p:cNvPr id="2" name="Picture 1" descr="A toy car with a person in a helmet&#10;&#10;Description automatically generated">
            <a:extLst>
              <a:ext uri="{FF2B5EF4-FFF2-40B4-BE49-F238E27FC236}">
                <a16:creationId xmlns:a16="http://schemas.microsoft.com/office/drawing/2014/main" id="{FDFF3E01-63E3-2215-5ADF-CDBDF07086F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" t="33465" r="2776" b="31538"/>
          <a:stretch/>
        </p:blipFill>
        <p:spPr bwMode="auto">
          <a:xfrm>
            <a:off x="5238739" y="4180114"/>
            <a:ext cx="2877773" cy="139700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BC7407-D938-2506-3F8F-EE2B2B8A3E30}"/>
              </a:ext>
            </a:extLst>
          </p:cNvPr>
          <p:cNvSpPr txBox="1"/>
          <p:nvPr/>
        </p:nvSpPr>
        <p:spPr>
          <a:xfrm>
            <a:off x="11636829" y="33745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47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60746F-5B96-D1D3-1C66-578C40A6C42D}"/>
              </a:ext>
            </a:extLst>
          </p:cNvPr>
          <p:cNvSpPr txBox="1"/>
          <p:nvPr/>
        </p:nvSpPr>
        <p:spPr>
          <a:xfrm>
            <a:off x="468085" y="973693"/>
            <a:ext cx="28378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043D6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Constraints</a:t>
            </a:r>
            <a:endParaRPr lang="en-US" sz="2400" dirty="0">
              <a:solidFill>
                <a:srgbClr val="043D63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F1C644B-AF60-F9EB-69ED-E24036DF0B29}"/>
                  </a:ext>
                </a:extLst>
              </p:cNvPr>
              <p:cNvSpPr txBox="1"/>
              <p:nvPr/>
            </p:nvSpPr>
            <p:spPr>
              <a:xfrm>
                <a:off x="468085" y="1496913"/>
                <a:ext cx="8657729" cy="65639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lvl="0" indent="-285750" algn="just" hangingPunct="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457200" algn="l"/>
                  </a:tabLst>
                </a:pPr>
                <a:r>
                  <a:rPr lang="en-IN" sz="20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Budget Constraint</a:t>
                </a:r>
                <a:r>
                  <a:rPr lang="en-IN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: The total cost of the Lego parts should not exceed $45. </a:t>
                </a:r>
              </a:p>
              <a:p>
                <a:pPr marL="457200" algn="just" hangingPunct="0">
                  <a:lnSpc>
                    <a:spcPct val="150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undOvr"/>
                          <m:ctrlPr>
                            <a:rPr lang="en-IN" sz="2000" b="1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IN" sz="2000" b="1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𝒊</m:t>
                          </m:r>
                          <m:r>
                            <a:rPr lang="en-IN" sz="2000" b="1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=</m:t>
                          </m:r>
                          <m:r>
                            <a:rPr lang="en-IN" sz="2000" b="1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IN" sz="2000" b="1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𝟒𝟓</m:t>
                          </m:r>
                        </m:sup>
                        <m:e>
                          <m:sSub>
                            <m:sSubPr>
                              <m:ctrlPr>
                                <a:rPr lang="en-IN" sz="2000" b="1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2000" b="1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𝑪</m:t>
                              </m:r>
                            </m:e>
                            <m:sub>
                              <m:r>
                                <a:rPr lang="en-IN" sz="2000" b="1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IN" sz="2000" b="1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IN" sz="2000" b="1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2000" b="1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𝑿</m:t>
                              </m:r>
                            </m:e>
                            <m:sub>
                              <m:r>
                                <a:rPr lang="en-IN" sz="2000" b="1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IN" sz="2000" b="1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 ≤</m:t>
                          </m:r>
                          <m:r>
                            <a:rPr lang="en-IN" sz="2000" b="1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𝟒𝟓</m:t>
                          </m:r>
                        </m:e>
                      </m:nary>
                    </m:oMath>
                  </m:oMathPara>
                </a14:m>
                <a:endParaRPr lang="en-IN" sz="20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pPr marL="285750" lvl="0" indent="-285750" algn="just" hangingPunct="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457200" algn="l"/>
                  </a:tabLst>
                </a:pPr>
                <a:r>
                  <a:rPr lang="en-IN" sz="20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Quantity Constraint</a:t>
                </a:r>
                <a:r>
                  <a:rPr lang="en-IN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: The quantity of each part used should not exceed the quantity available in Lego car kit. </a:t>
                </a:r>
              </a:p>
              <a:p>
                <a:pPr marL="457200" algn="ctr" hangingPunct="0">
                  <a:lnSpc>
                    <a:spcPct val="150000"/>
                  </a:lnSpc>
                  <a:spcAft>
                    <a:spcPts val="6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N" sz="20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20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𝑿</m:t>
                        </m:r>
                      </m:e>
                      <m:sub>
                        <m:r>
                          <a:rPr lang="en-IN" sz="20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IN" sz="20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IN" sz="2000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≤ </m:t>
                    </m:r>
                    <m:sSub>
                      <m:sSubPr>
                        <m:ctrlPr>
                          <a:rPr lang="en-IN" sz="20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20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𝑸</m:t>
                        </m:r>
                      </m:e>
                      <m:sub>
                        <m:r>
                          <a:rPr lang="en-IN" sz="20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IN" sz="20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 for </a:t>
                </a:r>
                <a:r>
                  <a:rPr lang="en-IN" sz="2000" b="1" i="1" dirty="0" err="1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i</a:t>
                </a:r>
                <a:r>
                  <a:rPr lang="en-IN" sz="2000" b="1" i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 </a:t>
                </a:r>
                <a:r>
                  <a:rPr lang="en-IN" sz="20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=1,2,...,45</a:t>
                </a:r>
                <a:endParaRPr lang="en-IN" sz="20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pPr marL="285750" lvl="0" indent="-285750" algn="just" hangingPunct="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457200" algn="l"/>
                  </a:tabLst>
                </a:pPr>
                <a:r>
                  <a:rPr lang="en-GB" sz="2000" b="1" dirty="0" err="1">
                    <a:effectLst/>
                    <a:latin typeface="Calibri" panose="020F0502020204030204" pitchFamily="34" charset="0"/>
                    <a:ea typeface="MS Mincho" panose="02020609040205080304" pitchFamily="49" charset="-128"/>
                    <a:cs typeface="Calibri" panose="020F0502020204030204" pitchFamily="34" charset="0"/>
                  </a:rPr>
                  <a:t>Steering_wheel</a:t>
                </a:r>
                <a:r>
                  <a:rPr lang="en-IN" sz="20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_Constraint: </a:t>
                </a:r>
                <a:r>
                  <a:rPr lang="en-IN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We should have steering wheel.</a:t>
                </a:r>
              </a:p>
              <a:p>
                <a:pPr lvl="0" algn="just" hangingPunct="0">
                  <a:lnSpc>
                    <a:spcPct val="150000"/>
                  </a:lnSpc>
                  <a:spcAft>
                    <a:spcPts val="600"/>
                  </a:spcAft>
                  <a:tabLst>
                    <a:tab pos="457200" algn="l"/>
                  </a:tabLst>
                </a:pPr>
                <a:r>
                  <a:rPr lang="en-IN" sz="2000" dirty="0"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	</a:t>
                </a:r>
                <a:r>
                  <a:rPr lang="en-IN" sz="2000" b="1" dirty="0"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20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20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000" b="1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𝟕</m:t>
                        </m:r>
                      </m:sub>
                    </m:sSub>
                    <m:r>
                      <a:rPr lang="en-US" sz="2000" b="1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==</m:t>
                    </m:r>
                    <m:r>
                      <a:rPr lang="en-US" sz="2000" b="1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𝟏</m:t>
                    </m:r>
                  </m:oMath>
                </a14:m>
                <a:endParaRPr lang="en-IN" sz="20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pPr marL="285750" lvl="0" indent="-285750" algn="just" hangingPunct="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457200" algn="l"/>
                  </a:tabLst>
                </a:pPr>
                <a:endParaRPr lang="en-IN" sz="20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pPr marL="285750" lvl="0" indent="-285750" algn="just" hangingPunct="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457200" algn="l"/>
                  </a:tabLst>
                </a:pPr>
                <a:endParaRPr lang="en-IN" sz="20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pPr lvl="0" algn="just" hangingPunct="0">
                  <a:lnSpc>
                    <a:spcPct val="150000"/>
                  </a:lnSpc>
                  <a:spcAft>
                    <a:spcPts val="600"/>
                  </a:spcAft>
                  <a:tabLst>
                    <a:tab pos="457200" algn="l"/>
                  </a:tabLst>
                </a:pPr>
                <a:endParaRPr lang="en-IN" sz="20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F1C644B-AF60-F9EB-69ED-E24036DF0B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085" y="1496913"/>
                <a:ext cx="8657729" cy="6563913"/>
              </a:xfrm>
              <a:prstGeom prst="rect">
                <a:avLst/>
              </a:prstGeom>
              <a:blipFill>
                <a:blip r:embed="rId2"/>
                <a:stretch>
                  <a:fillRect l="-586" t="-1354" r="-7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37897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BE50200-C7EF-207A-F60C-EEEF4DB282D1}"/>
              </a:ext>
            </a:extLst>
          </p:cNvPr>
          <p:cNvSpPr txBox="1"/>
          <p:nvPr/>
        </p:nvSpPr>
        <p:spPr>
          <a:xfrm>
            <a:off x="292710" y="587829"/>
            <a:ext cx="758854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 hangingPunct="0">
              <a:lnSpc>
                <a:spcPct val="150000"/>
              </a:lnSpc>
              <a:spcAft>
                <a:spcPts val="600"/>
              </a:spcAft>
            </a:pPr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05AB80-24FC-42F9-9689-FF2C86B07FEE}"/>
              </a:ext>
            </a:extLst>
          </p:cNvPr>
          <p:cNvSpPr txBox="1"/>
          <p:nvPr/>
        </p:nvSpPr>
        <p:spPr>
          <a:xfrm>
            <a:off x="2884714" y="4452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1160226-C768-6506-B8B9-B4D42DCB75CD}"/>
                  </a:ext>
                </a:extLst>
              </p:cNvPr>
              <p:cNvSpPr txBox="1"/>
              <p:nvPr/>
            </p:nvSpPr>
            <p:spPr>
              <a:xfrm>
                <a:off x="498118" y="1018716"/>
                <a:ext cx="7992739" cy="55951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 hangingPunct="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457200" algn="l"/>
                  </a:tabLst>
                </a:pPr>
                <a:r>
                  <a:rPr lang="en-IN" sz="2000" b="1" dirty="0"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Motor Constraint</a:t>
                </a:r>
                <a:r>
                  <a:rPr lang="en-IN" sz="2000" dirty="0"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20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 </m:t>
                        </m:r>
                        <m:r>
                          <a:rPr lang="en-IN" sz="20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000" b="1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𝟏𝟓</m:t>
                        </m:r>
                      </m:sub>
                    </m:sSub>
                    <m:r>
                      <a:rPr lang="en-US" sz="2000" b="1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</m:t>
                    </m:r>
                    <m:r>
                      <a:rPr lang="en-US" sz="2000" b="1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𝟏</m:t>
                    </m:r>
                  </m:oMath>
                </a14:m>
                <a:endParaRPr lang="en-IN" sz="2000" b="1" dirty="0"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pPr marL="342900" indent="-342900" algn="just" hangingPunct="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457200" algn="l"/>
                  </a:tabLst>
                </a:pPr>
                <a:r>
                  <a:rPr lang="en-IN" sz="2000" b="1" dirty="0"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Seat Constraint</a:t>
                </a:r>
                <a:r>
                  <a:rPr lang="en-IN" sz="2000" dirty="0"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20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20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000" b="1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𝟏𝟏</m:t>
                        </m:r>
                      </m:sub>
                    </m:sSub>
                    <m:r>
                      <a:rPr lang="en-US" sz="2000" b="1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</m:t>
                    </m:r>
                    <m:r>
                      <a:rPr lang="en-US" sz="2000" b="1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𝟏</m:t>
                    </m:r>
                  </m:oMath>
                </a14:m>
                <a:endParaRPr lang="en-IN" sz="2000" dirty="0"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pPr marL="342900" indent="-342900" algn="just" hangingPunct="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457200" algn="l"/>
                  </a:tabLst>
                </a:pPr>
                <a:r>
                  <a:rPr lang="en-IN" sz="2000" b="1" dirty="0" err="1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Wheel_tire_bearing_element_limit</a:t>
                </a:r>
                <a:r>
                  <a:rPr lang="en-IN" sz="20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 Constraint : </a:t>
                </a:r>
                <a:endParaRPr lang="en-IN" sz="20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pPr marL="457200" algn="just" hangingPunct="0"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n-IN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As Mentioned in approach (Small wheel + Slick tire + Bearing element) as one part and (Big wheel + Treaded tire + Bearing element) as another part and assigned the value for those. Because these things cannot be used separately.</a:t>
                </a:r>
              </a:p>
              <a:p>
                <a:pPr marL="457200" algn="just" hangingPunct="0">
                  <a:lnSpc>
                    <a:spcPct val="150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2000" b="1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IN" sz="2000" b="1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𝑿</m:t>
                          </m:r>
                        </m:e>
                        <m:sub>
                          <m:r>
                            <a:rPr lang="en-US" sz="2000" b="1" i="1" smtClean="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𝟖</m:t>
                          </m:r>
                        </m:sub>
                      </m:sSub>
                      <m:r>
                        <a:rPr lang="en-US" sz="2000" b="0" i="0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IN" sz="2000" b="1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IN" sz="2000" b="1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𝑿</m:t>
                          </m:r>
                        </m:e>
                        <m:sub>
                          <m:r>
                            <a:rPr lang="en-US" sz="2000" b="1" i="1" smtClean="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𝟗</m:t>
                          </m:r>
                        </m:sub>
                      </m:sSub>
                      <m:r>
                        <a:rPr lang="en-US" sz="2000" b="1" i="1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=</m:t>
                      </m:r>
                      <m:r>
                        <a:rPr lang="en-US" sz="2000" b="1" i="1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𝟐</m:t>
                      </m:r>
                    </m:oMath>
                  </m:oMathPara>
                </a14:m>
                <a:endParaRPr lang="en-IN" sz="20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pPr marL="342900" lvl="0" indent="-342900" algn="just" hangingPunct="0">
                  <a:lnSpc>
                    <a:spcPct val="15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  <a:tabLst>
                    <a:tab pos="457200" algn="l"/>
                  </a:tabLst>
                </a:pPr>
                <a:r>
                  <a:rPr lang="en-IN" sz="20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Plate Constraint:</a:t>
                </a:r>
                <a:endParaRPr lang="en-IN" sz="20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Calibri" panose="020F0502020204030204" pitchFamily="34" charset="0"/>
                </a:endParaRPr>
              </a:p>
              <a:p>
                <a:pPr marL="457200" algn="just" hangingPunct="0"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n-IN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To arrange all the required parts like Steering wheel, Seat, Motor on plate ,we </a:t>
                </a:r>
                <a:r>
                  <a:rPr lang="en-IN" sz="2000" dirty="0" err="1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atleast</a:t>
                </a:r>
                <a:r>
                  <a:rPr lang="en-IN" sz="2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 need a 2x8 or 2x10 plate.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IN" sz="20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20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2000" b="1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𝟒𝟒</m:t>
                        </m:r>
                      </m:sub>
                    </m:sSub>
                  </m:oMath>
                </a14:m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+</a:t>
                </a:r>
                <a:r>
                  <a:rPr lang="en-IN" sz="2000" b="1" dirty="0"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20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2000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𝑿</m:t>
                        </m:r>
                      </m:e>
                      <m:sub>
                        <m:eqArr>
                          <m:eqArrPr>
                            <m:ctrlPr>
                              <a:rPr lang="en-US" sz="2000" b="1" i="1" smtClean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eqArrPr>
                          <m:e>
                            <m:r>
                              <a:rPr lang="en-US" sz="2000" b="1" i="1" smtClean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𝟒𝟓</m:t>
                            </m:r>
                          </m:e>
                          <m:e/>
                        </m:eqArr>
                      </m:sub>
                    </m:sSub>
                  </m:oMath>
                </a14:m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= 1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1160226-C768-6506-B8B9-B4D42DCB75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118" y="1018716"/>
                <a:ext cx="7992739" cy="5595186"/>
              </a:xfrm>
              <a:prstGeom prst="rect">
                <a:avLst/>
              </a:prstGeom>
              <a:blipFill>
                <a:blip r:embed="rId2"/>
                <a:stretch>
                  <a:fillRect l="-635" r="-7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25930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378F2-60D5-7F3E-C3FC-ABE5F9A8A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7706" y="1543383"/>
            <a:ext cx="3572311" cy="315695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3200" b="1" dirty="0">
                <a:effectLst/>
              </a:rPr>
              <a:t>Output for model based on mathematical formulation using </a:t>
            </a:r>
            <a:r>
              <a:rPr lang="en-US" sz="3200" b="1" dirty="0" err="1">
                <a:effectLst/>
              </a:rPr>
              <a:t>Cplex</a:t>
            </a:r>
            <a:r>
              <a:rPr lang="en-US" sz="3200" b="1" dirty="0">
                <a:effectLst/>
              </a:rPr>
              <a:t> code</a:t>
            </a:r>
          </a:p>
          <a:p>
            <a:pPr marL="0" indent="0">
              <a:buNone/>
            </a:pPr>
            <a:endParaRPr lang="en-US" sz="3200" b="1" dirty="0"/>
          </a:p>
          <a:p>
            <a:pPr marL="0" indent="0">
              <a:buNone/>
            </a:pPr>
            <a:r>
              <a:rPr lang="en-US" sz="3200" b="1" dirty="0"/>
              <a:t>Cost = 45</a:t>
            </a:r>
          </a:p>
          <a:p>
            <a:pPr marL="0" indent="0">
              <a:buNone/>
            </a:pPr>
            <a:r>
              <a:rPr lang="en-IN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total contribution </a:t>
            </a:r>
            <a:r>
              <a:rPr lang="en-US" sz="3200" b="1" dirty="0"/>
              <a:t> = 78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838CEF-0AF3-A5BB-A169-91D3DE8E7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8494" y="6482492"/>
            <a:ext cx="433074" cy="39541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37725A0F-5DD8-4075-BE25-7B6B55A07933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6" name="Picture 5" descr="A table with text and symbols&#10;&#10;Description automatically generated">
            <a:extLst>
              <a:ext uri="{FF2B5EF4-FFF2-40B4-BE49-F238E27FC236}">
                <a16:creationId xmlns:a16="http://schemas.microsoft.com/office/drawing/2014/main" id="{44E410FC-E39B-4C64-9407-B4B8AF7CD6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089" y="1028699"/>
            <a:ext cx="4317994" cy="545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683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computer code with many colored lines&#10;&#10;Description automatically generated with medium confidence">
            <a:extLst>
              <a:ext uri="{FF2B5EF4-FFF2-40B4-BE49-F238E27FC236}">
                <a16:creationId xmlns:a16="http://schemas.microsoft.com/office/drawing/2014/main" id="{B019C9E7-C4C5-BA3A-A6FB-095F0C4763C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433" y="1881353"/>
            <a:ext cx="7245980" cy="356300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0EF8D-90A8-A57E-71B5-C54ECDD52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19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A93631-BDBF-DFBC-DE9A-60C65E612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14</a:t>
            </a:fld>
            <a:endParaRPr lang="en-US"/>
          </a:p>
        </p:txBody>
      </p:sp>
      <p:pic>
        <p:nvPicPr>
          <p:cNvPr id="6" name="Content Placeholder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A9D901D-13EE-07C8-C3BE-3FDBF7B0B78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81" y="1342405"/>
            <a:ext cx="8019211" cy="487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483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9C2C5-8945-04FB-8DA8-0E13DADD9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Car Design given by model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E9F850-11B5-501F-C407-55FB4DD63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15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BCDB4E-D592-5A16-799C-E6D7AE26F7DC}"/>
              </a:ext>
            </a:extLst>
          </p:cNvPr>
          <p:cNvSpPr txBox="1"/>
          <p:nvPr/>
        </p:nvSpPr>
        <p:spPr>
          <a:xfrm>
            <a:off x="1941922" y="1951348"/>
            <a:ext cx="1228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Side 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DE9F99-CE43-706B-89BF-EC70CAA70FB9}"/>
              </a:ext>
            </a:extLst>
          </p:cNvPr>
          <p:cNvSpPr txBox="1"/>
          <p:nvPr/>
        </p:nvSpPr>
        <p:spPr>
          <a:xfrm>
            <a:off x="6165448" y="1951348"/>
            <a:ext cx="115666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Top View</a:t>
            </a:r>
          </a:p>
          <a:p>
            <a:endParaRPr lang="en-US" b="1" dirty="0"/>
          </a:p>
        </p:txBody>
      </p:sp>
      <p:pic>
        <p:nvPicPr>
          <p:cNvPr id="12" name="Content Placeholder 11" descr="A toy car on a table&#10;&#10;Description automatically generated">
            <a:extLst>
              <a:ext uri="{FF2B5EF4-FFF2-40B4-BE49-F238E27FC236}">
                <a16:creationId xmlns:a16="http://schemas.microsoft.com/office/drawing/2014/main" id="{42D06B48-EF38-1447-0AD1-181F13379C3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654" y="2473452"/>
            <a:ext cx="3886200" cy="3310791"/>
          </a:xfrm>
          <a:prstGeom prst="rect">
            <a:avLst/>
          </a:prstGeom>
        </p:spPr>
      </p:pic>
      <p:pic>
        <p:nvPicPr>
          <p:cNvPr id="13" name="Content Placeholder 12" descr="A toy car on a wood surface&#10;&#10;Description automatically generated">
            <a:extLst>
              <a:ext uri="{FF2B5EF4-FFF2-40B4-BE49-F238E27FC236}">
                <a16:creationId xmlns:a16="http://schemas.microsoft.com/office/drawing/2014/main" id="{77F0A764-C861-CF47-D633-ED782CD3EE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61917" y="2697683"/>
            <a:ext cx="3263503" cy="281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4015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4C9282-D144-4DBE-80BE-4569833D97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spcBef>
                <a:spcPts val="600"/>
              </a:spcBef>
            </a:pPr>
            <a:endParaRPr lang="en-US" sz="2200" dirty="0"/>
          </a:p>
          <a:p>
            <a:pPr algn="just">
              <a:spcBef>
                <a:spcPts val="600"/>
              </a:spcBef>
            </a:pPr>
            <a:endParaRPr lang="en-US" sz="2200" dirty="0"/>
          </a:p>
          <a:p>
            <a:pPr marL="0" indent="0" algn="just">
              <a:spcBef>
                <a:spcPts val="600"/>
              </a:spcBef>
              <a:buNone/>
            </a:pPr>
            <a:endParaRPr lang="en-US" sz="22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578D10F-1601-46F1-807D-5A89180F3CA4}"/>
              </a:ext>
            </a:extLst>
          </p:cNvPr>
          <p:cNvSpPr/>
          <p:nvPr/>
        </p:nvSpPr>
        <p:spPr>
          <a:xfrm>
            <a:off x="2407726" y="2205676"/>
            <a:ext cx="4328547" cy="3066995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/>
              <a:t>Thank you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838F59-4320-46EB-A79B-8C658A2AA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1420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1E73B-0FDA-1DC2-C045-3FFBD2D7C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A804F-F165-F8EC-5EE7-4A52A6A9A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Our Objective is to design a model which suggests the Lego parts to design a car which can travel maximum distance .</a:t>
            </a:r>
          </a:p>
          <a:p>
            <a:pPr marL="0" indent="0">
              <a:buNone/>
            </a:pPr>
            <a:r>
              <a:rPr lang="en-US" dirty="0"/>
              <a:t>And the model should consider all the constraints</a:t>
            </a:r>
          </a:p>
          <a:p>
            <a:pPr marL="0" indent="0">
              <a:buNone/>
            </a:pPr>
            <a:r>
              <a:rPr lang="en-US" dirty="0"/>
              <a:t>such as cost, available parts.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601F7-3DB4-F6DF-76DF-DC9014D24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3438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D5970AC-38B4-CB73-BB85-06359346C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17" y="1130439"/>
            <a:ext cx="7931355" cy="1600200"/>
          </a:xfrm>
        </p:spPr>
        <p:txBody>
          <a:bodyPr>
            <a:normAutofit/>
          </a:bodyPr>
          <a:lstStyle/>
          <a:p>
            <a:r>
              <a:rPr lang="en-US" altLang="en-US" sz="2800" b="1" dirty="0"/>
              <a:t>Identifying </a:t>
            </a:r>
            <a:r>
              <a:rPr lang="en-US" sz="2800" b="1" dirty="0">
                <a:effectLst/>
              </a:rPr>
              <a:t>factors that can significantly contribute to the distance a Lego car can travel.</a:t>
            </a:r>
            <a:r>
              <a:rPr lang="en-IN" sz="2800" b="1" dirty="0">
                <a:effectLst/>
              </a:rPr>
              <a:t> </a:t>
            </a:r>
            <a:br>
              <a:rPr lang="en-IN" sz="2800" b="1" dirty="0">
                <a:effectLst/>
              </a:rPr>
            </a:b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ACCDD-B428-B52F-D305-A572268F9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8494" y="6482492"/>
            <a:ext cx="433074" cy="39541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37725A0F-5DD8-4075-BE25-7B6B55A07933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6E7E90D-7621-74D4-2CA4-0ACF31F927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5397400"/>
              </p:ext>
            </p:extLst>
          </p:nvPr>
        </p:nvGraphicFramePr>
        <p:xfrm>
          <a:off x="2631270" y="962129"/>
          <a:ext cx="4209848" cy="5619896"/>
        </p:xfrm>
        <a:graphic>
          <a:graphicData uri="http://schemas.openxmlformats.org/drawingml/2006/table">
            <a:tbl>
              <a:tblPr firstRow="1" firstCol="1" bandRow="1">
                <a:noFill/>
                <a:tableStyleId>{5C22544A-7EE6-4342-B048-85BDC9FD1C3A}</a:tableStyleId>
              </a:tblPr>
              <a:tblGrid>
                <a:gridCol w="4209848">
                  <a:extLst>
                    <a:ext uri="{9D8B030D-6E8A-4147-A177-3AD203B41FA5}">
                      <a16:colId xmlns:a16="http://schemas.microsoft.com/office/drawing/2014/main" val="617241057"/>
                    </a:ext>
                  </a:extLst>
                </a:gridCol>
              </a:tblGrid>
              <a:tr h="1619476">
                <a:tc>
                  <a:txBody>
                    <a:bodyPr/>
                    <a:lstStyle/>
                    <a:p>
                      <a:pPr hangingPunct="0">
                        <a:lnSpc>
                          <a:spcPct val="150000"/>
                        </a:lnSpc>
                      </a:pPr>
                      <a:endParaRPr lang="en-IN" sz="3000" b="0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45176" marR="145176" marT="135498" marB="13549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1527246"/>
                  </a:ext>
                </a:extLst>
              </a:tr>
              <a:tr h="800084">
                <a:tc>
                  <a:txBody>
                    <a:bodyPr/>
                    <a:lstStyle/>
                    <a:p>
                      <a:pPr hangingPunct="0"/>
                      <a:r>
                        <a:rPr lang="en-US" sz="3000" b="1" cap="none" spc="0" dirty="0">
                          <a:solidFill>
                            <a:schemeClr val="tx1"/>
                          </a:solidFill>
                          <a:effectLst/>
                        </a:rPr>
                        <a:t>Aerodynamic</a:t>
                      </a:r>
                      <a:endParaRPr lang="en-IN" sz="3000" b="1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45176" marR="145176" marT="135498" marB="135498" anchor="ctr">
                    <a:lnL w="28575" cap="flat" cmpd="sng" algn="ctr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096766"/>
                  </a:ext>
                </a:extLst>
              </a:tr>
              <a:tr h="800084">
                <a:tc>
                  <a:txBody>
                    <a:bodyPr/>
                    <a:lstStyle/>
                    <a:p>
                      <a:pPr hangingPunct="0"/>
                      <a:r>
                        <a:rPr lang="en-US" sz="3000" b="1" cap="none" spc="0" dirty="0">
                          <a:solidFill>
                            <a:schemeClr val="tx1"/>
                          </a:solidFill>
                          <a:effectLst/>
                        </a:rPr>
                        <a:t>Weight </a:t>
                      </a:r>
                      <a:endParaRPr lang="en-IN" sz="3000" b="1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45176" marR="145176" marT="135498" marB="1354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8846530"/>
                  </a:ext>
                </a:extLst>
              </a:tr>
              <a:tr h="800084">
                <a:tc>
                  <a:txBody>
                    <a:bodyPr/>
                    <a:lstStyle/>
                    <a:p>
                      <a:pPr hangingPunct="0"/>
                      <a:r>
                        <a:rPr lang="en-US" sz="3000" b="1" cap="none" spc="0">
                          <a:solidFill>
                            <a:schemeClr val="tx1"/>
                          </a:solidFill>
                          <a:effectLst/>
                        </a:rPr>
                        <a:t>Wheel Size</a:t>
                      </a:r>
                      <a:endParaRPr lang="en-IN" sz="3000" b="1" cap="none" spc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45176" marR="145176" marT="135498" marB="135498" anchor="ctr">
                    <a:lnL w="28575" cap="flat" cmpd="sng" algn="ctr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575968"/>
                  </a:ext>
                </a:extLst>
              </a:tr>
              <a:tr h="800084">
                <a:tc>
                  <a:txBody>
                    <a:bodyPr/>
                    <a:lstStyle/>
                    <a:p>
                      <a:pPr hangingPunct="0"/>
                      <a:r>
                        <a:rPr lang="en-US" sz="3000" b="1" cap="none" spc="0" dirty="0">
                          <a:solidFill>
                            <a:schemeClr val="tx1"/>
                          </a:solidFill>
                          <a:effectLst/>
                        </a:rPr>
                        <a:t>Surface Area</a:t>
                      </a:r>
                      <a:endParaRPr lang="en-IN" sz="3000" b="1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45176" marR="145176" marT="135498" marB="13549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1556643"/>
                  </a:ext>
                </a:extLst>
              </a:tr>
              <a:tr h="800084">
                <a:tc>
                  <a:txBody>
                    <a:bodyPr/>
                    <a:lstStyle/>
                    <a:p>
                      <a:pPr hangingPunct="0"/>
                      <a:endParaRPr lang="en-IN" sz="3000" b="1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45176" marR="145176" marT="135498" marB="135498" anchor="ctr">
                    <a:lnL w="28575" cap="flat" cmpd="sng" algn="ctr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485065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86FC118-0F9B-F24C-B564-5DEF47985E06}"/>
              </a:ext>
            </a:extLst>
          </p:cNvPr>
          <p:cNvSpPr txBox="1"/>
          <p:nvPr/>
        </p:nvSpPr>
        <p:spPr>
          <a:xfrm>
            <a:off x="314048" y="170088"/>
            <a:ext cx="27562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dirty="0">
                <a:solidFill>
                  <a:srgbClr val="2D3B45"/>
                </a:solidFill>
                <a:latin typeface="LatoWeb"/>
              </a:rPr>
              <a:t>A</a:t>
            </a:r>
            <a:r>
              <a:rPr lang="en-IN" sz="4400" b="1" i="0" dirty="0">
                <a:solidFill>
                  <a:srgbClr val="2D3B45"/>
                </a:solidFill>
                <a:effectLst/>
                <a:latin typeface="LatoWeb"/>
              </a:rPr>
              <a:t>pproach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16435151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FC5715C-31DE-8509-ADCB-3A5445982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369" y="99368"/>
            <a:ext cx="8189981" cy="85624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marL="0" indent="0"/>
            <a:r>
              <a:rPr lang="en-US" altLang="en-US" sz="2800" b="1" kern="1200" dirty="0">
                <a:latin typeface="+mn-lt"/>
                <a:ea typeface="+mj-ea"/>
                <a:cs typeface="+mj-cs"/>
              </a:rPr>
              <a:t>Identifying the basic parts to be included in your Lego Car</a:t>
            </a:r>
            <a:endParaRPr lang="en-US" sz="2800" b="1" kern="1200" dirty="0">
              <a:latin typeface="+mn-lt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EAD097-4B7E-353C-5D10-528FA3F564CB}"/>
              </a:ext>
            </a:extLst>
          </p:cNvPr>
          <p:cNvSpPr txBox="1"/>
          <p:nvPr/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b="1" dirty="0"/>
              <a:t>Basic element car should have :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Seat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Steering wheel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Motor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Wheels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Bearing elements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Plate</a:t>
            </a:r>
          </a:p>
        </p:txBody>
      </p:sp>
      <p:pic>
        <p:nvPicPr>
          <p:cNvPr id="2" name="Picture 1" descr="A toy car on a track&#10;&#10;Description automatically generated">
            <a:extLst>
              <a:ext uri="{FF2B5EF4-FFF2-40B4-BE49-F238E27FC236}">
                <a16:creationId xmlns:a16="http://schemas.microsoft.com/office/drawing/2014/main" id="{F11FA096-406B-E1F9-D963-6B5F44AC6A4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50" y="2543969"/>
            <a:ext cx="3886200" cy="2914650"/>
          </a:xfrm>
          <a:prstGeom prst="rect">
            <a:avLst/>
          </a:prstGeom>
          <a:noFill/>
        </p:spPr>
      </p:pic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845483A8-4510-9505-DF58-1F669B988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8494" y="6482492"/>
            <a:ext cx="433074" cy="395416"/>
          </a:xfrm>
        </p:spPr>
        <p:txBody>
          <a:bodyPr/>
          <a:lstStyle/>
          <a:p>
            <a:pPr>
              <a:spcAft>
                <a:spcPts val="600"/>
              </a:spcAft>
            </a:pPr>
            <a:fld id="{37725A0F-5DD8-4075-BE25-7B6B55A07933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C3231D-F115-821B-7FB4-F2905F60A39D}"/>
              </a:ext>
            </a:extLst>
          </p:cNvPr>
          <p:cNvSpPr txBox="1"/>
          <p:nvPr/>
        </p:nvSpPr>
        <p:spPr>
          <a:xfrm>
            <a:off x="465221" y="19571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4A7B2-A1AD-8F9C-AE4C-9A3FB0518931}"/>
              </a:ext>
            </a:extLst>
          </p:cNvPr>
          <p:cNvSpPr txBox="1"/>
          <p:nvPr/>
        </p:nvSpPr>
        <p:spPr>
          <a:xfrm>
            <a:off x="6224530" y="5458619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Fig: Body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>
            <a:extLst>
              <a:ext uri="{FF2B5EF4-FFF2-40B4-BE49-F238E27FC236}">
                <a16:creationId xmlns:a16="http://schemas.microsoft.com/office/drawing/2014/main" id="{9EA07D0D-8155-4A32-A4C2-E2D870D63B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Test and Trail Approach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FD4743-D14A-7552-C286-270D97861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342900" algn="just" hangingPunct="0">
              <a:lnSpc>
                <a:spcPct val="150000"/>
              </a:lnSpc>
              <a:spcAft>
                <a:spcPts val="600"/>
              </a:spcAft>
            </a:pPr>
            <a:r>
              <a:rPr lang="en-IN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Considering (Small wheel + Slick tire + Bearing element) as one part and (Big wheel + Treaded tire + Bearing element) as another part and assigned the value for those. Because these things cannot be used separately.</a:t>
            </a:r>
          </a:p>
          <a:p>
            <a:pPr marL="571500" indent="-342900" hangingPunct="0"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Some parts can be excluded since they are not affecting car travelling distance. There value can be zero.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Example :</a:t>
            </a:r>
            <a:r>
              <a:rPr lang="en-GB" sz="2000" dirty="0">
                <a:effectLst/>
                <a:latin typeface="Calibri" panose="020F0502020204030204" pitchFamily="34" charset="0"/>
                <a:ea typeface="MS Mincho" panose="02020609040205080304" pitchFamily="49" charset="-128"/>
                <a:cs typeface="Calibri" panose="020F0502020204030204" pitchFamily="34" charset="0"/>
              </a:rPr>
              <a:t>Spoiler</a:t>
            </a:r>
            <a:r>
              <a:rPr lang="en-US" sz="2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,</a:t>
            </a:r>
            <a:r>
              <a:rPr lang="en-GB" sz="2000" dirty="0">
                <a:effectLst/>
                <a:latin typeface="Calibri" panose="020F0502020204030204" pitchFamily="34" charset="0"/>
                <a:ea typeface="MS Mincho" panose="02020609040205080304" pitchFamily="49" charset="-128"/>
                <a:cs typeface="Calibri" panose="020F0502020204030204" pitchFamily="34" charset="0"/>
              </a:rPr>
              <a:t> Flame</a:t>
            </a:r>
            <a:r>
              <a:rPr lang="en-US" sz="2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,</a:t>
            </a:r>
            <a:r>
              <a:rPr lang="en-GB" sz="2000" dirty="0">
                <a:effectLst/>
                <a:latin typeface="Calibri" panose="020F0502020204030204" pitchFamily="34" charset="0"/>
                <a:ea typeface="MS Mincho" panose="02020609040205080304" pitchFamily="49" charset="-128"/>
                <a:cs typeface="Calibri" panose="020F0502020204030204" pitchFamily="34" charset="0"/>
              </a:rPr>
              <a:t> Clamp</a:t>
            </a:r>
            <a:r>
              <a:rPr lang="en-US" sz="2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,</a:t>
            </a:r>
            <a:r>
              <a:rPr lang="en-GB" sz="2000" dirty="0">
                <a:effectLst/>
                <a:latin typeface="Calibri" panose="020F0502020204030204" pitchFamily="34" charset="0"/>
                <a:ea typeface="MS Mincho" panose="02020609040205080304" pitchFamily="49" charset="-128"/>
                <a:cs typeface="Calibri" panose="020F0502020204030204" pitchFamily="34" charset="0"/>
              </a:rPr>
              <a:t> Roof tile with lattice</a:t>
            </a:r>
            <a:r>
              <a:rPr lang="en-US" sz="2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,</a:t>
            </a:r>
            <a:r>
              <a:rPr lang="en-GB" sz="2000" dirty="0">
                <a:effectLst/>
                <a:latin typeface="Calibri" panose="020F0502020204030204" pitchFamily="34" charset="0"/>
                <a:ea typeface="MS Mincho" panose="02020609040205080304" pitchFamily="49" charset="-128"/>
                <a:cs typeface="Calibri" panose="020F0502020204030204" pitchFamily="34" charset="0"/>
              </a:rPr>
              <a:t> mini handle</a:t>
            </a:r>
            <a:r>
              <a:rPr lang="en-US" sz="2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,</a:t>
            </a:r>
            <a:r>
              <a:rPr lang="en-GB" sz="1800" dirty="0">
                <a:effectLst/>
                <a:latin typeface="Calibri" panose="020F0502020204030204" pitchFamily="34" charset="0"/>
                <a:ea typeface="MS Mincho" panose="02020609040205080304" pitchFamily="49" charset="-128"/>
                <a:cs typeface="Calibri" panose="020F0502020204030204" pitchFamily="34" charset="0"/>
              </a:rPr>
              <a:t> round plate 1x1</a:t>
            </a:r>
            <a:r>
              <a:rPr lang="en-US" sz="1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.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black object with a green circle and text&#10;&#10;Description automatically generated">
            <a:extLst>
              <a:ext uri="{FF2B5EF4-FFF2-40B4-BE49-F238E27FC236}">
                <a16:creationId xmlns:a16="http://schemas.microsoft.com/office/drawing/2014/main" id="{2C5EA64D-4E98-2E6F-615F-B780D4BEFC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82" y="4828185"/>
            <a:ext cx="1066800" cy="1168400"/>
          </a:xfrm>
          <a:prstGeom prst="rect">
            <a:avLst/>
          </a:prstGeom>
        </p:spPr>
      </p:pic>
      <p:pic>
        <p:nvPicPr>
          <p:cNvPr id="7" name="Picture 6" descr="A blue circle with black text and a blue tile with black text&#10;&#10;Description automatically generated">
            <a:extLst>
              <a:ext uri="{FF2B5EF4-FFF2-40B4-BE49-F238E27FC236}">
                <a16:creationId xmlns:a16="http://schemas.microsoft.com/office/drawing/2014/main" id="{E1A1D9EC-F3BD-55D5-6F92-787F64732A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706" y="4739285"/>
            <a:ext cx="901700" cy="1257300"/>
          </a:xfrm>
          <a:prstGeom prst="rect">
            <a:avLst/>
          </a:prstGeom>
        </p:spPr>
      </p:pic>
      <p:pic>
        <p:nvPicPr>
          <p:cNvPr id="9" name="Picture 8" descr="A drawing of a plant&#10;&#10;Description automatically generated">
            <a:extLst>
              <a:ext uri="{FF2B5EF4-FFF2-40B4-BE49-F238E27FC236}">
                <a16:creationId xmlns:a16="http://schemas.microsoft.com/office/drawing/2014/main" id="{4E20E1F9-587A-B62A-CF01-06FF7BFE6C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753" y="4739285"/>
            <a:ext cx="736600" cy="1346200"/>
          </a:xfrm>
          <a:prstGeom prst="rect">
            <a:avLst/>
          </a:prstGeom>
        </p:spPr>
      </p:pic>
      <p:pic>
        <p:nvPicPr>
          <p:cNvPr id="13" name="Picture 12" descr="A black box with a yellow circle and black text&#10;&#10;Description automatically generated">
            <a:extLst>
              <a:ext uri="{FF2B5EF4-FFF2-40B4-BE49-F238E27FC236}">
                <a16:creationId xmlns:a16="http://schemas.microsoft.com/office/drawing/2014/main" id="{6A26F1AB-860D-B994-1F86-A807B9793C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084" y="4739285"/>
            <a:ext cx="787400" cy="1244600"/>
          </a:xfrm>
          <a:prstGeom prst="rect">
            <a:avLst/>
          </a:prstGeom>
        </p:spPr>
      </p:pic>
      <p:pic>
        <p:nvPicPr>
          <p:cNvPr id="15" name="Picture 14" descr="A close-up of a toy&#10;&#10;Description automatically generated">
            <a:extLst>
              <a:ext uri="{FF2B5EF4-FFF2-40B4-BE49-F238E27FC236}">
                <a16:creationId xmlns:a16="http://schemas.microsoft.com/office/drawing/2014/main" id="{086143FF-E972-80DA-08F5-232C99FD63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058" y="4650115"/>
            <a:ext cx="1117600" cy="1181100"/>
          </a:xfrm>
          <a:prstGeom prst="rect">
            <a:avLst/>
          </a:prstGeom>
        </p:spPr>
      </p:pic>
      <p:pic>
        <p:nvPicPr>
          <p:cNvPr id="20" name="Picture 19" descr="A group of round plates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EF63BC50-64A0-73C5-324A-12987F5593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310" y="4758065"/>
            <a:ext cx="13208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9115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365EF-9460-CAAC-A07E-BF23DCF54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Add each part at a time to body of basic car(</a:t>
            </a:r>
            <a:r>
              <a:rPr lang="en-US" sz="2000" dirty="0" err="1"/>
              <a:t>i.e.fig</a:t>
            </a:r>
            <a:r>
              <a:rPr lang="en-US" sz="2000" dirty="0"/>
              <a:t>) and after experimenting multiple times then assigned a value to every part 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These values are assigned on basis of their contribution on making car move  long distance.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B8727-F7CA-0685-F0E7-8AF3A0661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44617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EFE672C-E0C9-3739-905C-7AAE930851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3479004"/>
              </p:ext>
            </p:extLst>
          </p:nvPr>
        </p:nvGraphicFramePr>
        <p:xfrm>
          <a:off x="597036" y="1758315"/>
          <a:ext cx="7918314" cy="333845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63477">
                  <a:extLst>
                    <a:ext uri="{9D8B030D-6E8A-4147-A177-3AD203B41FA5}">
                      <a16:colId xmlns:a16="http://schemas.microsoft.com/office/drawing/2014/main" val="4205382006"/>
                    </a:ext>
                  </a:extLst>
                </a:gridCol>
                <a:gridCol w="1892872">
                  <a:extLst>
                    <a:ext uri="{9D8B030D-6E8A-4147-A177-3AD203B41FA5}">
                      <a16:colId xmlns:a16="http://schemas.microsoft.com/office/drawing/2014/main" val="2163362230"/>
                    </a:ext>
                  </a:extLst>
                </a:gridCol>
                <a:gridCol w="1490074">
                  <a:extLst>
                    <a:ext uri="{9D8B030D-6E8A-4147-A177-3AD203B41FA5}">
                      <a16:colId xmlns:a16="http://schemas.microsoft.com/office/drawing/2014/main" val="2554881984"/>
                    </a:ext>
                  </a:extLst>
                </a:gridCol>
                <a:gridCol w="1489157">
                  <a:extLst>
                    <a:ext uri="{9D8B030D-6E8A-4147-A177-3AD203B41FA5}">
                      <a16:colId xmlns:a16="http://schemas.microsoft.com/office/drawing/2014/main" val="483386733"/>
                    </a:ext>
                  </a:extLst>
                </a:gridCol>
                <a:gridCol w="1482734">
                  <a:extLst>
                    <a:ext uri="{9D8B030D-6E8A-4147-A177-3AD203B41FA5}">
                      <a16:colId xmlns:a16="http://schemas.microsoft.com/office/drawing/2014/main" val="258237171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Part Names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Cost (C</a:t>
                      </a:r>
                      <a:r>
                        <a:rPr lang="en-US" sz="1200" baseline="-25000">
                          <a:effectLst/>
                        </a:rPr>
                        <a:t>i</a:t>
                      </a:r>
                      <a:r>
                        <a:rPr lang="en-US" sz="1200">
                          <a:effectLst/>
                        </a:rPr>
                        <a:t>)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Value (V</a:t>
                      </a:r>
                      <a:r>
                        <a:rPr lang="en-US" sz="1200" baseline="-25000">
                          <a:effectLst/>
                        </a:rPr>
                        <a:t>i</a:t>
                      </a:r>
                      <a:r>
                        <a:rPr lang="en-US" sz="1200">
                          <a:effectLst/>
                        </a:rPr>
                        <a:t>)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Quantity (Q</a:t>
                      </a:r>
                      <a:r>
                        <a:rPr lang="en-US" sz="1200" baseline="-25000">
                          <a:effectLst/>
                        </a:rPr>
                        <a:t>i</a:t>
                      </a:r>
                      <a:r>
                        <a:rPr lang="en-US" sz="1200">
                          <a:effectLst/>
                        </a:rPr>
                        <a:t>)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9355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X_1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200">
                          <a:effectLst/>
                        </a:rPr>
                        <a:t>plate with bow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01305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100">
                          <a:effectLst/>
                        </a:rPr>
                        <a:t>X_2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GB" sz="1200">
                          <a:effectLst/>
                        </a:rPr>
                        <a:t>curved slope,2x3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803580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X_3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200">
                          <a:effectLst/>
                        </a:rPr>
                        <a:t>curved slope,1x3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581990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X_4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200">
                          <a:effectLst/>
                        </a:rPr>
                        <a:t>curved slope,2x2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978019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X_5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200">
                          <a:effectLst/>
                        </a:rPr>
                        <a:t>root tile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562532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X_6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200">
                          <a:effectLst/>
                        </a:rPr>
                        <a:t>slope 2x3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69114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X_7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200">
                          <a:effectLst/>
                        </a:rPr>
                        <a:t>steering wheel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30013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X_8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200" dirty="0">
                          <a:effectLst/>
                        </a:rPr>
                        <a:t>2 Small wheel + 2 Slick tire + 1 Bearing element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11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10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7318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>
                          <a:effectLst/>
                        </a:rPr>
                        <a:t>X_9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200">
                          <a:effectLst/>
                        </a:rPr>
                        <a:t>2 Big wheels + 2 Treaded tire + 1 Bearing element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15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9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75504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…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….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…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…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….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98891219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D62AF2-FDD6-8F79-4BBF-7B7300040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169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3A9DEF-FBF9-8E45-8D98-BE9ECCB70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25A0F-5DD8-4075-BE25-7B6B55A07933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B05D77-A9C8-B711-4DC6-873182219E84}"/>
              </a:ext>
            </a:extLst>
          </p:cNvPr>
          <p:cNvSpPr txBox="1"/>
          <p:nvPr/>
        </p:nvSpPr>
        <p:spPr>
          <a:xfrm>
            <a:off x="580991" y="1177774"/>
            <a:ext cx="775350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043D63"/>
                </a:solidFill>
              </a:rPr>
              <a:t>Decision Variables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Let X</a:t>
            </a:r>
            <a:r>
              <a:rPr lang="en-US" sz="2000" baseline="-25000" dirty="0"/>
              <a:t>i</a:t>
            </a:r>
            <a:r>
              <a:rPr lang="en-US" sz="2000" dirty="0"/>
              <a:t> be the number of parts required of </a:t>
            </a:r>
            <a:r>
              <a:rPr lang="en-US" sz="2000" dirty="0" err="1"/>
              <a:t>i</a:t>
            </a:r>
            <a:r>
              <a:rPr lang="en-US" sz="2000" baseline="30000" dirty="0" err="1"/>
              <a:t>th</a:t>
            </a:r>
            <a:r>
              <a:rPr lang="en-US" sz="2000" dirty="0"/>
              <a:t> part of Lego car.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043D63"/>
                </a:solidFill>
              </a:rPr>
              <a:t>Parameters</a:t>
            </a:r>
            <a:endParaRPr lang="en-US" sz="2800" dirty="0">
              <a:solidFill>
                <a:srgbClr val="043D63"/>
              </a:solidFill>
            </a:endParaRPr>
          </a:p>
          <a:p>
            <a:pPr marL="285750" indent="-285750" algn="just" hangingPunct="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Parts(P</a:t>
            </a:r>
            <a:r>
              <a:rPr lang="en-US" sz="20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): List of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Part_names</a:t>
            </a:r>
            <a:endParaRPr lang="en-US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 hangingPunct="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Cost (C</a:t>
            </a:r>
            <a:r>
              <a:rPr lang="en-US" sz="20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: Cost of each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US" sz="2000" baseline="30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part</a:t>
            </a:r>
            <a:endParaRPr lang="en-IN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 hangingPunct="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Value (V</a:t>
            </a:r>
            <a:r>
              <a:rPr lang="en-US" sz="20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): Value of each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US" sz="2000" baseline="30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part</a:t>
            </a:r>
            <a:endParaRPr lang="en-IN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 hangingPunct="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Quantity (Q</a:t>
            </a:r>
            <a:r>
              <a:rPr lang="en-US" sz="20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):  Quantity of each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US" sz="2000" baseline="30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part</a:t>
            </a:r>
            <a:endParaRPr lang="en-IN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94697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Rectangle 1026">
            <a:extLst>
              <a:ext uri="{FF2B5EF4-FFF2-40B4-BE49-F238E27FC236}">
                <a16:creationId xmlns:a16="http://schemas.microsoft.com/office/drawing/2014/main" id="{8C8D5337-1C5B-4367-B3E4-43B1C12FD1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lIns="90215" tIns="45107" rIns="90215" bIns="45107" anchor="t">
            <a:normAutofit fontScale="90000"/>
          </a:bodyPr>
          <a:lstStyle/>
          <a:p>
            <a:r>
              <a:rPr lang="en-IN" sz="4900" dirty="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IN" sz="49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athematical model</a:t>
            </a:r>
            <a:br>
              <a:rPr lang="en-IN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310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Objective Function</a:t>
            </a:r>
            <a:br>
              <a:rPr lang="en-IN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BF3FB9-7424-4DEA-9097-A51A693CC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4B591-3737-4D74-8457-2E16B9F00C24}" type="slidenum">
              <a:rPr lang="en-US" altLang="en-US"/>
              <a:pPr/>
              <a:t>9</a:t>
            </a:fld>
            <a:endParaRPr lang="en-US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762952B-00EA-9F95-A885-DFCDDBDBB93D}"/>
                  </a:ext>
                </a:extLst>
              </p:cNvPr>
              <p:cNvSpPr txBox="1"/>
              <p:nvPr/>
            </p:nvSpPr>
            <p:spPr>
              <a:xfrm>
                <a:off x="2517000" y="3310621"/>
                <a:ext cx="3806717" cy="17915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br>
                  <a:rPr lang="en-IN" sz="2400" b="1" i="1" dirty="0">
                    <a:solidFill>
                      <a:srgbClr val="043D63"/>
                    </a:solidFill>
                    <a:effectLst/>
                    <a:latin typeface="Cambria Math" panose="02040503050406030204" pitchFamily="18" charset="0"/>
                    <a:ea typeface="Times New Roman" panose="020206030504050203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400" b="1" i="1">
                          <a:solidFill>
                            <a:srgbClr val="043D63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𝐌𝐚𝐱𝐢𝐦𝐢𝐳𝐞</m:t>
                      </m:r>
                      <m:r>
                        <a:rPr lang="en-IN" sz="2400" b="1">
                          <a:solidFill>
                            <a:srgbClr val="043D63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 </m:t>
                      </m:r>
                      <m:r>
                        <a:rPr lang="en-IN" sz="2400" b="1" i="1">
                          <a:solidFill>
                            <a:srgbClr val="043D63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𝐙</m:t>
                      </m:r>
                      <m:r>
                        <a:rPr lang="en-IN" sz="2400" b="1">
                          <a:solidFill>
                            <a:srgbClr val="043D63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=</m:t>
                      </m:r>
                      <m:r>
                        <a:rPr lang="en-IN" sz="2400" b="1" i="1">
                          <a:solidFill>
                            <a:srgbClr val="043D63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IN" sz="2400" b="1" i="1">
                              <a:solidFill>
                                <a:srgbClr val="043D63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IN" sz="2400" b="1" i="1">
                              <a:solidFill>
                                <a:srgbClr val="043D63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𝒊</m:t>
                          </m:r>
                          <m:r>
                            <a:rPr lang="en-IN" sz="2400" b="1" i="1">
                              <a:solidFill>
                                <a:srgbClr val="043D63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=</m:t>
                          </m:r>
                          <m:r>
                            <a:rPr lang="en-IN" sz="2400" b="1" i="1">
                              <a:solidFill>
                                <a:srgbClr val="043D63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IN" sz="2400" b="1" i="1">
                              <a:solidFill>
                                <a:srgbClr val="043D63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𝟒𝟓</m:t>
                          </m:r>
                        </m:sup>
                        <m:e>
                          <m:sSub>
                            <m:sSubPr>
                              <m:ctrlPr>
                                <a:rPr lang="en-IN" sz="2400" b="1" i="1">
                                  <a:solidFill>
                                    <a:srgbClr val="043D63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2400" b="1" i="1">
                                  <a:solidFill>
                                    <a:srgbClr val="043D63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𝑿</m:t>
                              </m:r>
                            </m:e>
                            <m:sub>
                              <m:r>
                                <a:rPr lang="en-IN" sz="2400" b="1" i="1">
                                  <a:solidFill>
                                    <a:srgbClr val="043D63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IN" sz="2400" b="1" i="1">
                              <a:solidFill>
                                <a:srgbClr val="043D63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IN" sz="2400" b="1" i="1">
                                  <a:solidFill>
                                    <a:srgbClr val="043D63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2400" b="1" i="1">
                                  <a:solidFill>
                                    <a:srgbClr val="043D63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𝑽</m:t>
                              </m:r>
                            </m:e>
                            <m:sub>
                              <m:r>
                                <a:rPr lang="en-IN" sz="2400" b="1" i="1">
                                  <a:solidFill>
                                    <a:srgbClr val="043D63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IN" sz="2400" b="1" i="1">
                              <a:solidFill>
                                <a:srgbClr val="043D63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IN" sz="2400" dirty="0">
                  <a:solidFill>
                    <a:srgbClr val="043D63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762952B-00EA-9F95-A885-DFCDDBDBB9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7000" y="3310621"/>
                <a:ext cx="3806717" cy="1791581"/>
              </a:xfrm>
              <a:prstGeom prst="rect">
                <a:avLst/>
              </a:prstGeom>
              <a:blipFill>
                <a:blip r:embed="rId3"/>
                <a:stretch>
                  <a:fillRect t="-42958" b="-845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1837287F-E970-DD48-25B4-759FA3FE83CD}"/>
              </a:ext>
            </a:extLst>
          </p:cNvPr>
          <p:cNvSpPr txBox="1"/>
          <p:nvPr/>
        </p:nvSpPr>
        <p:spPr>
          <a:xfrm>
            <a:off x="424580" y="1670081"/>
            <a:ext cx="8628985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 objective is to maximize total contribution of the parts which helps to maximize  the total distance travelled by the car within a $45 budget. It is determined by the value of each part multiplied by its quantity</a:t>
            </a:r>
            <a:r>
              <a:rPr lang="en-IN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400" dirty="0">
                <a:effectLst/>
              </a:rPr>
              <a:t>.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1891CD-5F3B-974B-6C4E-6D11414485CE}"/>
              </a:ext>
            </a:extLst>
          </p:cNvPr>
          <p:cNvSpPr txBox="1"/>
          <p:nvPr/>
        </p:nvSpPr>
        <p:spPr>
          <a:xfrm>
            <a:off x="325369" y="4820197"/>
            <a:ext cx="4350165" cy="14343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43D6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Where: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:  # of parts required of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baseline="30000" dirty="0" err="1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part of Lego car.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</a:t>
            </a:r>
            <a:r>
              <a:rPr lang="en-US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</a:t>
            </a:r>
            <a:r>
              <a:rPr lang="en-US" baseline="-250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 Value of each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</a:t>
            </a:r>
            <a:r>
              <a:rPr lang="en-US" sz="1800" baseline="30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part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heme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5A033829-8471-4F2E-96AF-13C09E1D4B57}" vid="{E8B8B860-78D1-4091-8DEA-79D0B7A19591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 new-haven</Template>
  <TotalTime>30471</TotalTime>
  <Words>890</Words>
  <Application>Microsoft Macintosh PowerPoint</Application>
  <PresentationFormat>On-screen Show (4:3)</PresentationFormat>
  <Paragraphs>156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Cambria Math</vt:lpstr>
      <vt:lpstr>LatoWeb</vt:lpstr>
      <vt:lpstr>Times New Roman</vt:lpstr>
      <vt:lpstr>Theme1</vt:lpstr>
      <vt:lpstr>PowerPoint Presentation</vt:lpstr>
      <vt:lpstr>Objective</vt:lpstr>
      <vt:lpstr>Identifying factors that can significantly contribute to the distance a Lego car can travel.  </vt:lpstr>
      <vt:lpstr>Identifying the basic parts to be included in your Lego Car</vt:lpstr>
      <vt:lpstr>Test and Trail Approach</vt:lpstr>
      <vt:lpstr>PowerPoint Presentation</vt:lpstr>
      <vt:lpstr>PowerPoint Presentation</vt:lpstr>
      <vt:lpstr>PowerPoint Presentation</vt:lpstr>
      <vt:lpstr>Mathematical model  Objective Function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Car Design given by model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Fabio Vitor</dc:creator>
  <cp:lastModifiedBy>Doddannagari, Vedanth Reddy</cp:lastModifiedBy>
  <cp:revision>480</cp:revision>
  <cp:lastPrinted>2017-04-03T21:28:59Z</cp:lastPrinted>
  <dcterms:created xsi:type="dcterms:W3CDTF">2016-11-11T17:27:24Z</dcterms:created>
  <dcterms:modified xsi:type="dcterms:W3CDTF">2024-05-05T23:41:49Z</dcterms:modified>
</cp:coreProperties>
</file>

<file path=docProps/thumbnail.jpeg>
</file>